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21.jpeg" ContentType="image/jpeg"/>
  <Override PartName="/ppt/media/image20.jpeg" ContentType="image/jpeg"/>
  <Override PartName="/ppt/media/image3.gif" ContentType="image/gif"/>
  <Override PartName="/ppt/media/image4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7.png" ContentType="image/png"/>
  <Override PartName="/ppt/media/image6.jpeg" ContentType="image/jpeg"/>
  <Override PartName="/ppt/media/image5.jpeg" ContentType="image/jpeg"/>
  <Override PartName="/ppt/media/image1.jpeg" ContentType="image/jpeg"/>
  <Override PartName="/ppt/media/image2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9.jpeg" ContentType="image/jpeg"/>
  <Override PartName="/ppt/media/image18.jpeg" ContentType="image/jpeg"/>
  <Override PartName="/ppt/media/image15.jpeg" ContentType="image/jpeg"/>
  <Override PartName="/ppt/media/image16.jpeg" ContentType="image/jpeg"/>
  <Override PartName="/ppt/media/image13.jpeg" ContentType="image/jpeg"/>
  <Override PartName="/ppt/media/image1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move the slide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2000" spc="-1" strike="noStrike">
                <a:latin typeface="Arial"/>
              </a:rPr>
              <a:t>Click to edit the notes format</a:t>
            </a:r>
            <a:endParaRPr b="0" lang="en-ZA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1400" spc="-1" strike="noStrike">
                <a:latin typeface="Times New Roman"/>
              </a:rPr>
              <a:t>&lt;header&gt;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ZA" sz="1400" spc="-1" strike="noStrike">
                <a:latin typeface="Times New Roman"/>
              </a:rPr>
              <a:t>&lt;date/time&gt;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ZA" sz="1400" spc="-1" strike="noStrike">
                <a:latin typeface="Times New Roman"/>
              </a:rPr>
              <a:t>&lt;footer&gt;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0280653-13CD-4C45-A790-6BFD9EFB665A}" type="slidenum">
              <a:rPr b="0" lang="en-ZA" sz="1400" spc="-1" strike="noStrike">
                <a:latin typeface="Times New Roman"/>
              </a:rPr>
              <a:t>&lt;number&gt;</a:t>
            </a:fld>
            <a:endParaRPr b="0" lang="en-Z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320" cy="3607200"/>
          </a:xfrm>
          <a:prstGeom prst="rect">
            <a:avLst/>
          </a:prstGeom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280" cy="42091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4281480" y="10155240"/>
            <a:ext cx="327564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F233140-FA51-49C7-9691-CA6081AB01E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34720" y="237600"/>
            <a:ext cx="11721600" cy="6381360"/>
          </a:xfrm>
          <a:prstGeom prst="rect">
            <a:avLst/>
          </a:prstGeom>
          <a:solidFill>
            <a:schemeClr val="bg2"/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371880" y="374760"/>
            <a:ext cx="11447280" cy="610704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4720" y="237600"/>
            <a:ext cx="11721600" cy="6381360"/>
          </a:xfrm>
          <a:prstGeom prst="rect">
            <a:avLst/>
          </a:prstGeom>
          <a:solidFill>
            <a:schemeClr val="bg2"/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371880" y="374760"/>
            <a:ext cx="11447280" cy="610704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gif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227240" y="742320"/>
            <a:ext cx="9736200" cy="10040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6000" spc="-1" strike="noStrike">
                <a:solidFill>
                  <a:srgbClr val="000000"/>
                </a:solidFill>
                <a:latin typeface="Arial"/>
                <a:ea typeface="DejaVu Sans"/>
              </a:rPr>
              <a:t>Sampling Techniques</a:t>
            </a:r>
            <a:endParaRPr b="0" lang="en-ZA" sz="60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788400" y="5100120"/>
            <a:ext cx="1060200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ZA" sz="2400" spc="-1" strike="noStrike">
                <a:solidFill>
                  <a:srgbClr val="000000"/>
                </a:solidFill>
                <a:latin typeface="Arial"/>
                <a:ea typeface="DejaVu Sans"/>
              </a:rPr>
              <a:t>Amieroh Abrahams 3559244 • Kylen Brown 3540337 • Kim Scholtz 3571589</a:t>
            </a:r>
            <a:endParaRPr b="0" lang="en-ZA" sz="24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University of the Western Cape </a:t>
            </a:r>
            <a:endParaRPr b="0" lang="en-ZA" sz="2000" spc="-1" strike="noStrike">
              <a:latin typeface="Arial"/>
            </a:endParaRPr>
          </a:p>
        </p:txBody>
      </p:sp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369720" y="2168280"/>
            <a:ext cx="3578760" cy="2688480"/>
          </a:xfrm>
          <a:prstGeom prst="rect">
            <a:avLst/>
          </a:prstGeom>
          <a:ln>
            <a:noFill/>
          </a:ln>
        </p:spPr>
      </p:pic>
      <p:pic>
        <p:nvPicPr>
          <p:cNvPr id="89" name="Picture 2" descr=""/>
          <p:cNvPicPr/>
          <p:nvPr/>
        </p:nvPicPr>
        <p:blipFill>
          <a:blip r:embed="rId2"/>
          <a:stretch/>
        </p:blipFill>
        <p:spPr>
          <a:xfrm>
            <a:off x="8242560" y="2168280"/>
            <a:ext cx="3578760" cy="2688480"/>
          </a:xfrm>
          <a:prstGeom prst="rect">
            <a:avLst/>
          </a:prstGeom>
          <a:ln>
            <a:noFill/>
          </a:ln>
        </p:spPr>
      </p:pic>
      <p:pic>
        <p:nvPicPr>
          <p:cNvPr id="90" name="Picture 4" descr=""/>
          <p:cNvPicPr/>
          <p:nvPr/>
        </p:nvPicPr>
        <p:blipFill>
          <a:blip r:embed="rId3"/>
          <a:stretch/>
        </p:blipFill>
        <p:spPr>
          <a:xfrm>
            <a:off x="4299840" y="2171520"/>
            <a:ext cx="3578760" cy="268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3240000" y="411840"/>
            <a:ext cx="4968000" cy="6068160"/>
          </a:xfrm>
          <a:prstGeom prst="rect">
            <a:avLst/>
          </a:prstGeom>
          <a:ln>
            <a:noFill/>
          </a:ln>
        </p:spPr>
      </p:pic>
      <p:sp>
        <p:nvSpPr>
          <p:cNvPr id="141" name="TextShape 1"/>
          <p:cNvSpPr txBox="1"/>
          <p:nvPr/>
        </p:nvSpPr>
        <p:spPr>
          <a:xfrm>
            <a:off x="3240000" y="411840"/>
            <a:ext cx="4908960" cy="38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ZA" sz="1800" spc="-1" strike="noStrike">
                <a:latin typeface="Arial"/>
              </a:rPr>
              <a:t>Thank you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38640" y="1477800"/>
            <a:ext cx="10913400" cy="592200"/>
          </a:xfrm>
          <a:prstGeom prst="roundRect">
            <a:avLst>
              <a:gd name="adj" fmla="val 16667"/>
            </a:avLst>
          </a:prstGeom>
          <a:ln>
            <a:solidFill>
              <a:srgbClr val="98b855"/>
            </a:solidFill>
            <a:round/>
          </a:ln>
          <a:effectLst>
            <a:outerShdw algn="ctr" blurRad="38100" dir="5400000" dist="12700" rotWithShape="0">
              <a:srgbClr val="000000">
                <a:alpha val="63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480960" y="1544760"/>
            <a:ext cx="11229120" cy="39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2400" spc="-1" strike="noStrike">
                <a:solidFill>
                  <a:srgbClr val="000000"/>
                </a:solidFill>
                <a:latin typeface="Arial"/>
                <a:ea typeface="DejaVu Sans"/>
              </a:rPr>
              <a:t>Ecology is the study of relationships between living things and their environment</a:t>
            </a:r>
            <a:endParaRPr b="0" lang="en-Z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ZA" sz="2400" spc="-1" strike="noStrike">
                <a:solidFill>
                  <a:srgbClr val="000000"/>
                </a:solidFill>
                <a:latin typeface="Arial"/>
                <a:ea typeface="DejaVu Sans"/>
              </a:rPr>
              <a:t>3 Components of ecological studies </a:t>
            </a:r>
            <a:endParaRPr b="0" lang="en-Z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Z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Ecological methods address a wide range of scales and are concerned with the acquisition of data on individual organisms, single populations and entire ecosystems</a:t>
            </a:r>
            <a:endParaRPr b="0" lang="en-ZA" sz="20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2745000" y="457200"/>
            <a:ext cx="67014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48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ZA" sz="4800" spc="-1" strike="noStrike">
              <a:latin typeface="Arial"/>
            </a:endParaRPr>
          </a:p>
        </p:txBody>
      </p:sp>
      <p:grpSp>
        <p:nvGrpSpPr>
          <p:cNvPr id="94" name="Group 4"/>
          <p:cNvGrpSpPr/>
          <p:nvPr/>
        </p:nvGrpSpPr>
        <p:grpSpPr>
          <a:xfrm>
            <a:off x="3085200" y="3064320"/>
            <a:ext cx="6029640" cy="2066040"/>
            <a:chOff x="3085200" y="3064320"/>
            <a:chExt cx="6029640" cy="2066040"/>
          </a:xfrm>
        </p:grpSpPr>
        <p:sp>
          <p:nvSpPr>
            <p:cNvPr id="95" name="CustomShape 5"/>
            <p:cNvSpPr/>
            <p:nvPr/>
          </p:nvSpPr>
          <p:spPr>
            <a:xfrm>
              <a:off x="3085200" y="3064320"/>
              <a:ext cx="2239920" cy="2066040"/>
            </a:xfrm>
            <a:prstGeom prst="ellipse">
              <a:avLst/>
            </a:prstGeom>
            <a:solidFill>
              <a:schemeClr val="accent1">
                <a:alpha val="5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13760" rIns="113760" tIns="25560" bIns="255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ZA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Programme planning </a:t>
              </a:r>
              <a:endParaRPr b="0" lang="en-ZA" sz="2000" spc="-1" strike="noStrike">
                <a:latin typeface="Arial"/>
              </a:endParaRPr>
            </a:p>
          </p:txBody>
        </p:sp>
        <p:sp>
          <p:nvSpPr>
            <p:cNvPr id="96" name="CustomShape 6"/>
            <p:cNvSpPr/>
            <p:nvPr/>
          </p:nvSpPr>
          <p:spPr>
            <a:xfrm>
              <a:off x="4903560" y="3064320"/>
              <a:ext cx="2188800" cy="2066040"/>
            </a:xfrm>
            <a:prstGeom prst="ellipse">
              <a:avLst/>
            </a:prstGeom>
            <a:solidFill>
              <a:schemeClr val="accent1">
                <a:alpha val="5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13760" rIns="113760" tIns="25560" bIns="255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ZA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Field data acquisition</a:t>
              </a:r>
              <a:endParaRPr b="0" lang="en-ZA" sz="2000" spc="-1" strike="noStrike">
                <a:latin typeface="Arial"/>
              </a:endParaRPr>
            </a:p>
          </p:txBody>
        </p:sp>
        <p:sp>
          <p:nvSpPr>
            <p:cNvPr id="97" name="CustomShape 7"/>
            <p:cNvSpPr/>
            <p:nvPr/>
          </p:nvSpPr>
          <p:spPr>
            <a:xfrm>
              <a:off x="6680160" y="3064320"/>
              <a:ext cx="2434680" cy="2066040"/>
            </a:xfrm>
            <a:prstGeom prst="ellipse">
              <a:avLst/>
            </a:prstGeom>
            <a:solidFill>
              <a:schemeClr val="accent1">
                <a:alpha val="5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13760" rIns="113760" tIns="25560" bIns="255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ZA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Data analysis </a:t>
              </a:r>
              <a:endParaRPr b="0" lang="en-ZA" sz="2000" spc="-1" strike="noStrike">
                <a:latin typeface="Arial"/>
              </a:endParaRPr>
            </a:p>
          </p:txBody>
        </p:sp>
      </p:grpSp>
      <p:grpSp>
        <p:nvGrpSpPr>
          <p:cNvPr id="98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2745000" y="457200"/>
            <a:ext cx="67014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4800" spc="-1" strike="noStrike">
                <a:solidFill>
                  <a:srgbClr val="000000"/>
                </a:solidFill>
                <a:latin typeface="Arial"/>
                <a:ea typeface="DejaVu Sans"/>
              </a:rPr>
              <a:t>Sampling methods</a:t>
            </a:r>
            <a:endParaRPr b="0" lang="en-ZA" sz="4800" spc="-1" strike="noStrike">
              <a:latin typeface="Arial"/>
            </a:endParaRPr>
          </a:p>
        </p:txBody>
      </p:sp>
      <p:grpSp>
        <p:nvGrpSpPr>
          <p:cNvPr id="100" name="Group 2"/>
          <p:cNvGrpSpPr/>
          <p:nvPr/>
        </p:nvGrpSpPr>
        <p:grpSpPr>
          <a:xfrm>
            <a:off x="3358440" y="1569960"/>
            <a:ext cx="6618960" cy="4443480"/>
            <a:chOff x="3358440" y="1569960"/>
            <a:chExt cx="6618960" cy="4443480"/>
          </a:xfrm>
        </p:grpSpPr>
        <p:sp>
          <p:nvSpPr>
            <p:cNvPr id="101" name="CustomShape 3"/>
            <p:cNvSpPr/>
            <p:nvPr/>
          </p:nvSpPr>
          <p:spPr>
            <a:xfrm>
              <a:off x="6847920" y="4371120"/>
              <a:ext cx="467640" cy="1061640"/>
            </a:xfrm>
            <a:custGeom>
              <a:avLst/>
              <a:gdLst/>
              <a:ahLst/>
              <a:rect l="l" t="t" r="r" b="b"/>
              <a:pathLst>
                <a:path w="468571" h="1062577">
                  <a:moveTo>
                    <a:pt x="468571" y="0"/>
                  </a:moveTo>
                  <a:lnTo>
                    <a:pt x="468571" y="1062577"/>
                  </a:lnTo>
                  <a:lnTo>
                    <a:pt x="0" y="1062577"/>
                  </a:lnTo>
                </a:path>
              </a:pathLst>
            </a:custGeom>
            <a:noFill/>
            <a:ln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02" name="CustomShape 4"/>
            <p:cNvSpPr/>
            <p:nvPr/>
          </p:nvSpPr>
          <p:spPr>
            <a:xfrm>
              <a:off x="7316640" y="4371120"/>
              <a:ext cx="345960" cy="1063800"/>
            </a:xfrm>
            <a:custGeom>
              <a:avLst/>
              <a:gdLst/>
              <a:ahLst/>
              <a:rect l="l" t="t" r="r" b="b"/>
              <a:pathLst>
                <a:path w="347209" h="1064776">
                  <a:moveTo>
                    <a:pt x="0" y="0"/>
                  </a:moveTo>
                  <a:lnTo>
                    <a:pt x="0" y="1064776"/>
                  </a:lnTo>
                  <a:lnTo>
                    <a:pt x="347209" y="1064776"/>
                  </a:lnTo>
                </a:path>
              </a:pathLst>
            </a:custGeom>
            <a:noFill/>
            <a:ln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03" name="CustomShape 5"/>
            <p:cNvSpPr/>
            <p:nvPr/>
          </p:nvSpPr>
          <p:spPr>
            <a:xfrm>
              <a:off x="5916240" y="2727360"/>
              <a:ext cx="241920" cy="1063800"/>
            </a:xfrm>
            <a:custGeom>
              <a:avLst/>
              <a:gdLst/>
              <a:ahLst/>
              <a:rect l="l" t="t" r="r" b="b"/>
              <a:pathLst>
                <a:path w="243046" h="1064776">
                  <a:moveTo>
                    <a:pt x="0" y="0"/>
                  </a:moveTo>
                  <a:lnTo>
                    <a:pt x="0" y="1064776"/>
                  </a:lnTo>
                  <a:lnTo>
                    <a:pt x="243046" y="1064776"/>
                  </a:lnTo>
                </a:path>
              </a:pathLst>
            </a:custGeom>
            <a:noFill/>
            <a:ln>
              <a:solidFill>
                <a:schemeClr val="accent5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04" name="CustomShape 6"/>
            <p:cNvSpPr/>
            <p:nvPr/>
          </p:nvSpPr>
          <p:spPr>
            <a:xfrm>
              <a:off x="5673240" y="2727360"/>
              <a:ext cx="241920" cy="1063800"/>
            </a:xfrm>
            <a:custGeom>
              <a:avLst/>
              <a:gdLst/>
              <a:ahLst/>
              <a:rect l="l" t="t" r="r" b="b"/>
              <a:pathLst>
                <a:path w="243046" h="1064776">
                  <a:moveTo>
                    <a:pt x="243046" y="0"/>
                  </a:moveTo>
                  <a:lnTo>
                    <a:pt x="243046" y="1064776"/>
                  </a:lnTo>
                  <a:lnTo>
                    <a:pt x="0" y="1064776"/>
                  </a:lnTo>
                </a:path>
              </a:pathLst>
            </a:custGeom>
            <a:noFill/>
            <a:ln>
              <a:solidFill>
                <a:schemeClr val="accent5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>
              <a:off x="4758840" y="1569960"/>
              <a:ext cx="2313720" cy="1156320"/>
            </a:xfrm>
            <a:prstGeom prst="rect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600" rIns="12600" tIns="12600" bIns="1260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ZA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Stratified sampling</a:t>
              </a:r>
              <a:endParaRPr b="0" lang="en-ZA" sz="2000" spc="-1" strike="noStrike">
                <a:latin typeface="Arial"/>
              </a:endParaRPr>
            </a:p>
          </p:txBody>
        </p:sp>
        <p:sp>
          <p:nvSpPr>
            <p:cNvPr id="106" name="CustomShape 8"/>
            <p:cNvSpPr/>
            <p:nvPr/>
          </p:nvSpPr>
          <p:spPr>
            <a:xfrm>
              <a:off x="3358440" y="3213720"/>
              <a:ext cx="2313720" cy="1156320"/>
            </a:xfrm>
            <a:prstGeom prst="rect">
              <a:avLst/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shade val="8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600" rIns="12600" tIns="12600" bIns="1260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ZA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Random sampling</a:t>
              </a:r>
              <a:endParaRPr b="0" lang="en-ZA" sz="2000" spc="-1" strike="noStrike">
                <a:latin typeface="Arial"/>
              </a:endParaRPr>
            </a:p>
          </p:txBody>
        </p:sp>
        <p:sp>
          <p:nvSpPr>
            <p:cNvPr id="107" name="CustomShape 9"/>
            <p:cNvSpPr/>
            <p:nvPr/>
          </p:nvSpPr>
          <p:spPr>
            <a:xfrm>
              <a:off x="6159240" y="3213720"/>
              <a:ext cx="2313720" cy="1156320"/>
            </a:xfrm>
            <a:prstGeom prst="rect">
              <a:avLst/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shade val="8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600" rIns="12600" tIns="12600" bIns="1260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ZA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Systematic sampling </a:t>
              </a:r>
              <a:endParaRPr b="0" lang="en-ZA" sz="2000" spc="-1" strike="noStrike">
                <a:latin typeface="Arial"/>
              </a:endParaRPr>
            </a:p>
          </p:txBody>
        </p:sp>
        <p:sp>
          <p:nvSpPr>
            <p:cNvPr id="108" name="CustomShape 10"/>
            <p:cNvSpPr/>
            <p:nvPr/>
          </p:nvSpPr>
          <p:spPr>
            <a:xfrm>
              <a:off x="7663680" y="4857120"/>
              <a:ext cx="2313720" cy="1156320"/>
            </a:xfrm>
            <a:prstGeom prst="rect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600" rIns="12600" tIns="12600" bIns="1260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ZA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Line transects</a:t>
              </a:r>
              <a:endParaRPr b="0" lang="en-ZA" sz="2000" spc="-1" strike="noStrike">
                <a:latin typeface="Arial"/>
              </a:endParaRPr>
            </a:p>
          </p:txBody>
        </p:sp>
        <p:sp>
          <p:nvSpPr>
            <p:cNvPr id="109" name="CustomShape 11"/>
            <p:cNvSpPr/>
            <p:nvPr/>
          </p:nvSpPr>
          <p:spPr>
            <a:xfrm>
              <a:off x="4533120" y="4854960"/>
              <a:ext cx="2313720" cy="1156320"/>
            </a:xfrm>
            <a:prstGeom prst="rect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600" rIns="12600" tIns="12600" bIns="1260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ZA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Belt transects </a:t>
              </a:r>
              <a:endParaRPr b="0" lang="en-ZA" sz="2000" spc="-1" strike="noStrike">
                <a:latin typeface="Arial"/>
              </a:endParaRPr>
            </a:p>
          </p:txBody>
        </p:sp>
      </p:grpSp>
      <p:grpSp>
        <p:nvGrpSpPr>
          <p:cNvPr id="110" name="Group 1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2745000" y="457200"/>
            <a:ext cx="67014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4800" spc="-1" strike="noStrike">
                <a:solidFill>
                  <a:srgbClr val="000000"/>
                </a:solidFill>
                <a:latin typeface="Arial"/>
                <a:ea typeface="DejaVu Sans"/>
              </a:rPr>
              <a:t>Sampling methods</a:t>
            </a:r>
            <a:endParaRPr b="0" lang="en-ZA" sz="4800" spc="-1" strike="noStrike">
              <a:latin typeface="Arial"/>
            </a:endParaRPr>
          </a:p>
        </p:txBody>
      </p:sp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882720" y="4255920"/>
            <a:ext cx="2242080" cy="202032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696240" y="1176120"/>
            <a:ext cx="11073600" cy="17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Line and belt transects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transect line is laid along an environmental gradient and samples are taken at predetermined intervals</a:t>
            </a: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Belt transects are similar to line transects but they allow for a greater area of sampling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pic>
        <p:nvPicPr>
          <p:cNvPr id="114" name="Image4" descr=""/>
          <p:cNvPicPr/>
          <p:nvPr/>
        </p:nvPicPr>
        <p:blipFill>
          <a:blip r:embed="rId2"/>
          <a:stretch/>
        </p:blipFill>
        <p:spPr>
          <a:xfrm>
            <a:off x="4974480" y="4230000"/>
            <a:ext cx="2242080" cy="2020680"/>
          </a:xfrm>
          <a:prstGeom prst="rect">
            <a:avLst/>
          </a:prstGeom>
          <a:ln>
            <a:noFill/>
          </a:ln>
        </p:spPr>
      </p:pic>
      <p:pic>
        <p:nvPicPr>
          <p:cNvPr id="115" name="Image5" descr=""/>
          <p:cNvPicPr/>
          <p:nvPr/>
        </p:nvPicPr>
        <p:blipFill>
          <a:blip r:embed="rId3"/>
          <a:stretch/>
        </p:blipFill>
        <p:spPr>
          <a:xfrm>
            <a:off x="9066240" y="4230000"/>
            <a:ext cx="2242080" cy="202068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696240" y="2930040"/>
            <a:ext cx="92217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Quadrats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   Used to measure coverage and abundance of plants and animals</a:t>
            </a:r>
            <a:endParaRPr b="0" lang="en-ZA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745000" y="457200"/>
            <a:ext cx="67014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4800" spc="-1" strike="noStrike">
                <a:solidFill>
                  <a:srgbClr val="000000"/>
                </a:solidFill>
                <a:latin typeface="Arial"/>
                <a:ea typeface="DejaVu Sans"/>
              </a:rPr>
              <a:t>Sampling methods</a:t>
            </a:r>
            <a:endParaRPr b="0" lang="en-ZA" sz="4800" spc="-1" strike="noStrike">
              <a:latin typeface="Arial"/>
            </a:endParaRPr>
          </a:p>
        </p:txBody>
      </p:sp>
      <p:pic>
        <p:nvPicPr>
          <p:cNvPr id="118" name="Picture 9" descr=""/>
          <p:cNvPicPr/>
          <p:nvPr/>
        </p:nvPicPr>
        <p:blipFill>
          <a:blip r:embed="rId1"/>
          <a:stretch/>
        </p:blipFill>
        <p:spPr>
          <a:xfrm>
            <a:off x="8649000" y="1288080"/>
            <a:ext cx="2630880" cy="1388520"/>
          </a:xfrm>
          <a:prstGeom prst="rect">
            <a:avLst/>
          </a:prstGeom>
          <a:ln>
            <a:noFill/>
          </a:ln>
        </p:spPr>
      </p:pic>
      <p:pic>
        <p:nvPicPr>
          <p:cNvPr id="119" name="Picture 12" descr=""/>
          <p:cNvPicPr/>
          <p:nvPr/>
        </p:nvPicPr>
        <p:blipFill>
          <a:blip r:embed="rId2"/>
          <a:stretch/>
        </p:blipFill>
        <p:spPr>
          <a:xfrm>
            <a:off x="8649000" y="3001680"/>
            <a:ext cx="2630880" cy="1388520"/>
          </a:xfrm>
          <a:prstGeom prst="rect">
            <a:avLst/>
          </a:prstGeom>
          <a:ln>
            <a:noFill/>
          </a:ln>
        </p:spPr>
      </p:pic>
      <p:pic>
        <p:nvPicPr>
          <p:cNvPr id="120" name="Picture 13" descr=""/>
          <p:cNvPicPr/>
          <p:nvPr/>
        </p:nvPicPr>
        <p:blipFill>
          <a:blip r:embed="rId3"/>
          <a:stretch/>
        </p:blipFill>
        <p:spPr>
          <a:xfrm>
            <a:off x="8649000" y="4681080"/>
            <a:ext cx="2630880" cy="138852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558720" y="1482120"/>
            <a:ext cx="11073600" cy="17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Plotless techniques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One of the plotless techniques is the nearest-neighbour method</a:t>
            </a: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Plotless methods use distances between a point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Lincoln index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Mark and recapture methods </a:t>
            </a: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Used for smaller animals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Aerial observations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Used when observing large trees and animals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745000" y="457200"/>
            <a:ext cx="67014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4800" spc="-1" strike="noStrike">
                <a:solidFill>
                  <a:srgbClr val="000000"/>
                </a:solidFill>
                <a:latin typeface="Arial"/>
                <a:ea typeface="DejaVu Sans"/>
              </a:rPr>
              <a:t>Sampling methods</a:t>
            </a:r>
            <a:endParaRPr b="0" lang="en-ZA" sz="48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58720" y="1482120"/>
            <a:ext cx="11073600" cy="17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Spatial sampling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Collect samples in 1-, 2-, 3-dimensional space </a:t>
            </a: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Used to estimate the total or mean for a parameter in an area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Pitfall trap arrays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Pitfall traps consist of some type of container that is sunk into the                                    ground, with the rim level with the surface</a:t>
            </a: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Animals that fall into pitfalls are unable to climb out,                                                         becoming trapped</a:t>
            </a:r>
            <a:endParaRPr b="0" lang="en-ZA" sz="2000" spc="-1" strike="noStrike">
              <a:latin typeface="Arial"/>
            </a:endParaRPr>
          </a:p>
        </p:txBody>
      </p:sp>
      <p:pic>
        <p:nvPicPr>
          <p:cNvPr id="124" name="Image6" descr=""/>
          <p:cNvPicPr/>
          <p:nvPr/>
        </p:nvPicPr>
        <p:blipFill>
          <a:blip r:embed="rId1"/>
          <a:stretch/>
        </p:blipFill>
        <p:spPr>
          <a:xfrm>
            <a:off x="8485200" y="1581480"/>
            <a:ext cx="3008880" cy="2039400"/>
          </a:xfrm>
          <a:prstGeom prst="rect">
            <a:avLst/>
          </a:prstGeom>
          <a:ln>
            <a:noFill/>
          </a:ln>
        </p:spPr>
      </p:pic>
      <p:pic>
        <p:nvPicPr>
          <p:cNvPr id="125" name="Image10" descr=""/>
          <p:cNvPicPr/>
          <p:nvPr/>
        </p:nvPicPr>
        <p:blipFill>
          <a:blip r:embed="rId2"/>
          <a:stretch/>
        </p:blipFill>
        <p:spPr>
          <a:xfrm>
            <a:off x="8485200" y="3858120"/>
            <a:ext cx="3008880" cy="203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745000" y="457200"/>
            <a:ext cx="67014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4800" spc="-1" strike="noStrike">
                <a:solidFill>
                  <a:srgbClr val="000000"/>
                </a:solidFill>
                <a:latin typeface="Arial"/>
                <a:ea typeface="DejaVu Sans"/>
              </a:rPr>
              <a:t>Sampling methods</a:t>
            </a:r>
            <a:endParaRPr b="0" lang="en-ZA" sz="48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58720" y="1675080"/>
            <a:ext cx="11073600" cy="17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Camera traps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Used to observe the behaviour of animal populations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Live trapping or tagging 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Common reasons to capture mammals include live                                                          trapping to tag, mark or for tissue collection </a:t>
            </a:r>
            <a:endParaRPr b="0" lang="en-ZA" sz="2000" spc="-1" strike="noStrike">
              <a:latin typeface="Arial"/>
            </a:endParaRPr>
          </a:p>
        </p:txBody>
      </p:sp>
      <p:pic>
        <p:nvPicPr>
          <p:cNvPr id="128" name="Image9" descr=""/>
          <p:cNvPicPr/>
          <p:nvPr/>
        </p:nvPicPr>
        <p:blipFill>
          <a:blip r:embed="rId1"/>
          <a:stretch/>
        </p:blipFill>
        <p:spPr>
          <a:xfrm>
            <a:off x="7944480" y="1573920"/>
            <a:ext cx="3146400" cy="1955160"/>
          </a:xfrm>
          <a:prstGeom prst="rect">
            <a:avLst/>
          </a:prstGeom>
          <a:ln>
            <a:noFill/>
          </a:ln>
        </p:spPr>
      </p:pic>
      <p:pic>
        <p:nvPicPr>
          <p:cNvPr id="129" name="Picture 6" descr=""/>
          <p:cNvPicPr/>
          <p:nvPr/>
        </p:nvPicPr>
        <p:blipFill>
          <a:blip r:embed="rId2"/>
          <a:stretch/>
        </p:blipFill>
        <p:spPr>
          <a:xfrm>
            <a:off x="7944480" y="3916800"/>
            <a:ext cx="3146400" cy="195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768240" y="498960"/>
            <a:ext cx="106545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4800" spc="-1" strike="noStrike">
                <a:solidFill>
                  <a:srgbClr val="000000"/>
                </a:solidFill>
                <a:latin typeface="Arial"/>
                <a:ea typeface="DejaVu Sans"/>
              </a:rPr>
              <a:t>Examples of sampling techniques </a:t>
            </a:r>
            <a:endParaRPr b="0" lang="en-ZA" sz="48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768240" y="1453320"/>
            <a:ext cx="11073600" cy="17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Underwater temperature recorders to record the temperatures at a specific location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Thermometers used to record in situ temperature measurements</a:t>
            </a:r>
            <a:endParaRPr b="0" lang="en-Z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576720" y="3241080"/>
            <a:ext cx="3593160" cy="26431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133" name="Picture 2" descr=""/>
          <p:cNvPicPr/>
          <p:nvPr/>
        </p:nvPicPr>
        <p:blipFill>
          <a:blip r:embed="rId2"/>
          <a:stretch/>
        </p:blipFill>
        <p:spPr>
          <a:xfrm>
            <a:off x="8021160" y="3207240"/>
            <a:ext cx="3593160" cy="26431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134" name="Image1" descr=""/>
          <p:cNvPicPr/>
          <p:nvPr/>
        </p:nvPicPr>
        <p:blipFill>
          <a:blip r:embed="rId3"/>
          <a:stretch/>
        </p:blipFill>
        <p:spPr>
          <a:xfrm>
            <a:off x="4298760" y="3207240"/>
            <a:ext cx="3593160" cy="267696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768240" y="498960"/>
            <a:ext cx="106545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4800" spc="-1" strike="noStrike">
                <a:solidFill>
                  <a:srgbClr val="000000"/>
                </a:solidFill>
                <a:latin typeface="Arial"/>
                <a:ea typeface="DejaVu Sans"/>
              </a:rPr>
              <a:t>Examples of sampling techniques </a:t>
            </a:r>
            <a:endParaRPr b="0" lang="en-ZA" sz="4800" spc="-1" strike="noStrike">
              <a:latin typeface="Arial"/>
            </a:endParaRPr>
          </a:p>
        </p:txBody>
      </p:sp>
      <p:pic>
        <p:nvPicPr>
          <p:cNvPr id="136" name="Picture 4" descr=""/>
          <p:cNvPicPr/>
          <p:nvPr/>
        </p:nvPicPr>
        <p:blipFill>
          <a:blip r:embed="rId1"/>
          <a:stretch/>
        </p:blipFill>
        <p:spPr>
          <a:xfrm>
            <a:off x="554760" y="2016000"/>
            <a:ext cx="2529000" cy="30679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137" name="Picture 5" descr=""/>
          <p:cNvPicPr/>
          <p:nvPr/>
        </p:nvPicPr>
        <p:blipFill>
          <a:blip r:embed="rId2"/>
          <a:stretch/>
        </p:blipFill>
        <p:spPr>
          <a:xfrm>
            <a:off x="9062640" y="2043720"/>
            <a:ext cx="2529000" cy="30679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138" name="Image3" descr=""/>
          <p:cNvPicPr/>
          <p:nvPr/>
        </p:nvPicPr>
        <p:blipFill>
          <a:blip r:embed="rId3"/>
          <a:srcRect l="0" t="18416" r="0" b="0"/>
          <a:stretch/>
        </p:blipFill>
        <p:spPr>
          <a:xfrm>
            <a:off x="6264000" y="2016000"/>
            <a:ext cx="2529000" cy="309564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139" name="Image4" descr=""/>
          <p:cNvPicPr/>
          <p:nvPr/>
        </p:nvPicPr>
        <p:blipFill>
          <a:blip r:embed="rId4"/>
          <a:stretch/>
        </p:blipFill>
        <p:spPr>
          <a:xfrm>
            <a:off x="3398040" y="2016000"/>
            <a:ext cx="2529000" cy="30679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</TotalTime>
  <Application>LibreOffice/6.0.3.2$Linux_X86_64 LibreOffice_project/00m0$Build-2</Application>
  <Words>293</Words>
  <Paragraphs>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2018-07-19T07:29:44Z</dcterms:created>
  <dc:creator>User</dc:creator>
  <dc:description/>
  <dc:language>en-ZA</dc:language>
  <cp:lastModifiedBy/>
  <dcterms:modified xsi:type="dcterms:W3CDTF">2018-07-21T00:33:39Z</dcterms:modified>
  <cp:revision>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